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aleway"/>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font" Target="fonts/Lato-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4d887ec0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4d887ec0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25 sec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4da060fb5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4da060fb5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10 secs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d603698e3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d603698e3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35 secs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4d887ec03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4d887ec03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15 secs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4d603698e3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4d603698e3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30 secs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4d603698e3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4d603698e3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45 secs</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4d603698e3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4d603698e3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30 secs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4d603698e3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4d603698e3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4d603698e3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4d603698e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 what motivated our project...The </a:t>
            </a:r>
            <a:r>
              <a:rPr lang="en-GB"/>
              <a:t>motivation</a:t>
            </a:r>
            <a:r>
              <a:rPr lang="en-GB"/>
              <a:t> behind this project sort of stemmed </a:t>
            </a:r>
            <a:r>
              <a:rPr lang="en-GB"/>
              <a:t>from</a:t>
            </a:r>
            <a:r>
              <a:rPr lang="en-GB"/>
              <a:t> the Hidden Brain Podcast: Zipcode Destiny. And from that, we wanted to take the idea and see if we could find anything interesting in our own area. We wanted to know if certain independent factors such as household income, crime levels etc.,</a:t>
            </a:r>
            <a:r>
              <a:rPr lang="en-GB"/>
              <a:t> had any real relationship with the </a:t>
            </a:r>
            <a:r>
              <a:rPr lang="en-GB"/>
              <a:t>HS graduation rate in the DFW area by county.</a:t>
            </a:r>
            <a:r>
              <a:rPr lang="en-GB">
                <a:solidFill>
                  <a:schemeClr val="accent1"/>
                </a:solidFill>
                <a:latin typeface="Lato"/>
                <a:ea typeface="Lato"/>
                <a:cs typeface="Lato"/>
                <a:sym typeface="Lato"/>
              </a:rPr>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d887ec0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d887ec0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00000"/>
              </a:buClr>
              <a:buSzPts val="1100"/>
              <a:buFont typeface="Arial"/>
              <a:buChar char="●"/>
            </a:pPr>
            <a:r>
              <a:rPr lang="en-GB"/>
              <a:t>Independent variables: Median Income, Divorce Rate, Home Ownership Ratio, Family Violence Rates, and advanced education.</a:t>
            </a:r>
            <a:endParaRPr/>
          </a:p>
          <a:p>
            <a:pPr indent="-311150" lvl="0" marL="457200" rtl="0" algn="l">
              <a:lnSpc>
                <a:spcPct val="115000"/>
              </a:lnSpc>
              <a:spcBef>
                <a:spcPts val="0"/>
              </a:spcBef>
              <a:spcAft>
                <a:spcPts val="0"/>
              </a:spcAft>
              <a:buClr>
                <a:schemeClr val="accent1"/>
              </a:buClr>
              <a:buSzPts val="1300"/>
              <a:buFont typeface="Lato"/>
              <a:buChar char="●"/>
            </a:pPr>
            <a:r>
              <a:rPr lang="en-GB"/>
              <a:t>Dependent Variable: High School graduation rate</a:t>
            </a:r>
            <a:endParaRPr/>
          </a:p>
          <a:p>
            <a:pPr indent="-298450" lvl="0" marL="457200" rtl="0" algn="l">
              <a:lnSpc>
                <a:spcPct val="115000"/>
              </a:lnSpc>
              <a:spcBef>
                <a:spcPts val="0"/>
              </a:spcBef>
              <a:spcAft>
                <a:spcPts val="0"/>
              </a:spcAft>
              <a:buClr>
                <a:srgbClr val="000000"/>
              </a:buClr>
              <a:buSzPts val="1100"/>
              <a:buFont typeface="Arial"/>
              <a:buChar char="●"/>
            </a:pPr>
            <a:r>
              <a:rPr lang="en-GB"/>
              <a:t>To test our hypothesis, we used correlation and regressions methods</a:t>
            </a:r>
            <a:endParaRPr/>
          </a:p>
          <a:p>
            <a:pPr indent="0" lvl="0" marL="457200" rtl="0" algn="l">
              <a:lnSpc>
                <a:spcPct val="115000"/>
              </a:lnSpc>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d603698e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d603698e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accent1"/>
              </a:buClr>
              <a:buSzPts val="1100"/>
              <a:buFont typeface="Lato"/>
              <a:buChar char="●"/>
            </a:pPr>
            <a:r>
              <a:rPr lang="en-GB">
                <a:solidFill>
                  <a:schemeClr val="accent1"/>
                </a:solidFill>
                <a:latin typeface="Lato"/>
                <a:ea typeface="Lato"/>
                <a:cs typeface="Lato"/>
                <a:sym typeface="Lato"/>
              </a:rPr>
              <a:t>Reject the null hypothesis on home ownership ratio (ownership # / renter #)</a:t>
            </a:r>
            <a:endParaRPr>
              <a:solidFill>
                <a:schemeClr val="accent1"/>
              </a:solidFill>
              <a:latin typeface="Lato"/>
              <a:ea typeface="Lato"/>
              <a:cs typeface="Lato"/>
              <a:sym typeface="Lato"/>
            </a:endParaRPr>
          </a:p>
          <a:p>
            <a:pPr indent="-311150" lvl="0" marL="457200" rtl="0" algn="l">
              <a:lnSpc>
                <a:spcPct val="115000"/>
              </a:lnSpc>
              <a:spcBef>
                <a:spcPts val="0"/>
              </a:spcBef>
              <a:spcAft>
                <a:spcPts val="0"/>
              </a:spcAft>
              <a:buClr>
                <a:schemeClr val="accent1"/>
              </a:buClr>
              <a:buSzPts val="1300"/>
              <a:buFont typeface="Lato"/>
              <a:buChar char="●"/>
            </a:pPr>
            <a:r>
              <a:rPr lang="en-GB">
                <a:solidFill>
                  <a:schemeClr val="accent1"/>
                </a:solidFill>
                <a:latin typeface="Lato"/>
                <a:ea typeface="Lato"/>
                <a:cs typeface="Lato"/>
                <a:sym typeface="Lato"/>
              </a:rPr>
              <a:t>Reject the null hypothesis on Family Violence Incidents as % of population</a:t>
            </a:r>
            <a:endParaRPr>
              <a:solidFill>
                <a:schemeClr val="accent1"/>
              </a:solidFill>
              <a:latin typeface="Lato"/>
              <a:ea typeface="Lato"/>
              <a:cs typeface="Lato"/>
              <a:sym typeface="Lato"/>
            </a:endParaRPr>
          </a:p>
          <a:p>
            <a:pPr indent="-298450" lvl="0" marL="457200" rtl="0" algn="l">
              <a:lnSpc>
                <a:spcPct val="115000"/>
              </a:lnSpc>
              <a:spcBef>
                <a:spcPts val="0"/>
              </a:spcBef>
              <a:spcAft>
                <a:spcPts val="0"/>
              </a:spcAft>
              <a:buClr>
                <a:schemeClr val="accent1"/>
              </a:buClr>
              <a:buSzPts val="1100"/>
              <a:buFont typeface="Lato"/>
              <a:buChar char="●"/>
            </a:pPr>
            <a:r>
              <a:rPr lang="en-GB">
                <a:solidFill>
                  <a:schemeClr val="accent1"/>
                </a:solidFill>
                <a:latin typeface="Lato"/>
                <a:ea typeface="Lato"/>
                <a:cs typeface="Lato"/>
                <a:sym typeface="Lato"/>
              </a:rPr>
              <a:t>Accept the null on other factors (median earnings, divorce % of po)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rgbClr val="000000"/>
              </a:buClr>
              <a:buSzPts val="1100"/>
              <a:buFont typeface="Arial"/>
              <a:buChar char="●"/>
            </a:pPr>
            <a:r>
              <a:rPr lang="en-GB"/>
              <a:t>Demographic Data - US Census</a:t>
            </a:r>
            <a:endParaRPr/>
          </a:p>
          <a:p>
            <a:pPr indent="-298450" lvl="1" marL="914400" rtl="0" algn="l">
              <a:lnSpc>
                <a:spcPct val="115000"/>
              </a:lnSpc>
              <a:spcBef>
                <a:spcPts val="0"/>
              </a:spcBef>
              <a:spcAft>
                <a:spcPts val="0"/>
              </a:spcAft>
              <a:buClr>
                <a:srgbClr val="000000"/>
              </a:buClr>
              <a:buSzPts val="1100"/>
              <a:buFont typeface="Arial"/>
              <a:buChar char="○"/>
            </a:pPr>
            <a:r>
              <a:rPr lang="en-GB"/>
              <a:t>Education level</a:t>
            </a:r>
            <a:endParaRPr/>
          </a:p>
          <a:p>
            <a:pPr indent="-298450" lvl="1" marL="914400" rtl="0" algn="l">
              <a:lnSpc>
                <a:spcPct val="115000"/>
              </a:lnSpc>
              <a:spcBef>
                <a:spcPts val="0"/>
              </a:spcBef>
              <a:spcAft>
                <a:spcPts val="0"/>
              </a:spcAft>
              <a:buClr>
                <a:srgbClr val="000000"/>
              </a:buClr>
              <a:buSzPts val="1100"/>
              <a:buFont typeface="Arial"/>
              <a:buChar char="○"/>
            </a:pPr>
            <a:r>
              <a:rPr lang="en-GB"/>
              <a:t>Marital status</a:t>
            </a:r>
            <a:endParaRPr/>
          </a:p>
          <a:p>
            <a:pPr indent="-298450" lvl="1" marL="914400" rtl="0" algn="l">
              <a:lnSpc>
                <a:spcPct val="115000"/>
              </a:lnSpc>
              <a:spcBef>
                <a:spcPts val="0"/>
              </a:spcBef>
              <a:spcAft>
                <a:spcPts val="0"/>
              </a:spcAft>
              <a:buClr>
                <a:srgbClr val="000000"/>
              </a:buClr>
              <a:buSzPts val="1100"/>
              <a:buFont typeface="Arial"/>
              <a:buChar char="○"/>
            </a:pPr>
            <a:r>
              <a:rPr lang="en-GB"/>
              <a:t>Income level</a:t>
            </a:r>
            <a:endParaRPr/>
          </a:p>
          <a:p>
            <a:pPr indent="-298450" lvl="1" marL="914400" rtl="0" algn="l">
              <a:lnSpc>
                <a:spcPct val="115000"/>
              </a:lnSpc>
              <a:spcBef>
                <a:spcPts val="0"/>
              </a:spcBef>
              <a:spcAft>
                <a:spcPts val="0"/>
              </a:spcAft>
              <a:buClr>
                <a:srgbClr val="000000"/>
              </a:buClr>
              <a:buSzPts val="1100"/>
              <a:buFont typeface="Arial"/>
              <a:buChar char="○"/>
            </a:pPr>
            <a:r>
              <a:rPr lang="en-GB"/>
              <a:t>Home ownership</a:t>
            </a:r>
            <a:endParaRPr/>
          </a:p>
          <a:p>
            <a:pPr indent="0" lvl="0" marL="0" rtl="0" algn="l">
              <a:lnSpc>
                <a:spcPct val="115000"/>
              </a:lnSpc>
              <a:spcBef>
                <a:spcPts val="0"/>
              </a:spcBef>
              <a:spcAft>
                <a:spcPts val="0"/>
              </a:spcAft>
              <a:buNone/>
            </a:pPr>
            <a:r>
              <a:t/>
            </a:r>
            <a:endParaRPr/>
          </a:p>
          <a:p>
            <a:pPr indent="-317500" lvl="0" marL="457200" rtl="0" algn="l">
              <a:lnSpc>
                <a:spcPct val="115000"/>
              </a:lnSpc>
              <a:spcBef>
                <a:spcPts val="0"/>
              </a:spcBef>
              <a:spcAft>
                <a:spcPts val="0"/>
              </a:spcAft>
              <a:buSzPts val="1400"/>
              <a:buChar char="●"/>
            </a:pPr>
            <a:r>
              <a:rPr lang="en-GB"/>
              <a:t>Graduation Data - TxDPS</a:t>
            </a:r>
            <a:endParaRPr/>
          </a:p>
          <a:p>
            <a:pPr indent="-298450" lvl="1" marL="914400" rtl="0" algn="l">
              <a:lnSpc>
                <a:spcPct val="115000"/>
              </a:lnSpc>
              <a:spcBef>
                <a:spcPts val="0"/>
              </a:spcBef>
              <a:spcAft>
                <a:spcPts val="0"/>
              </a:spcAft>
              <a:buClr>
                <a:srgbClr val="000000"/>
              </a:buClr>
              <a:buSzPts val="1100"/>
              <a:buFont typeface="Arial"/>
              <a:buChar char="○"/>
            </a:pPr>
            <a:r>
              <a:rPr lang="en-GB"/>
              <a:t>High School 4 year graduation rate per race</a:t>
            </a:r>
            <a:endParaRPr/>
          </a:p>
          <a:p>
            <a:pPr indent="0" lvl="0" marL="0" rtl="0" algn="l">
              <a:lnSpc>
                <a:spcPct val="115000"/>
              </a:lnSpc>
              <a:spcBef>
                <a:spcPts val="0"/>
              </a:spcBef>
              <a:spcAft>
                <a:spcPts val="0"/>
              </a:spcAft>
              <a:buNone/>
            </a:pPr>
            <a:r>
              <a:t/>
            </a:r>
            <a:endParaRPr/>
          </a:p>
          <a:p>
            <a:pPr indent="-317500" lvl="0" marL="457200" rtl="0" algn="l">
              <a:lnSpc>
                <a:spcPct val="115000"/>
              </a:lnSpc>
              <a:spcBef>
                <a:spcPts val="0"/>
              </a:spcBef>
              <a:spcAft>
                <a:spcPts val="0"/>
              </a:spcAft>
              <a:buSzPts val="1400"/>
              <a:buChar char="●"/>
            </a:pPr>
            <a:r>
              <a:rPr lang="en-GB"/>
              <a:t>Crime Data</a:t>
            </a:r>
            <a:endParaRPr/>
          </a:p>
          <a:p>
            <a:pPr indent="-298450" lvl="1" marL="914400" rtl="0" algn="l">
              <a:lnSpc>
                <a:spcPct val="115000"/>
              </a:lnSpc>
              <a:spcBef>
                <a:spcPts val="0"/>
              </a:spcBef>
              <a:spcAft>
                <a:spcPts val="0"/>
              </a:spcAft>
              <a:buClr>
                <a:srgbClr val="000000"/>
              </a:buClr>
              <a:buSzPts val="1100"/>
              <a:buFont typeface="Arial"/>
              <a:buChar char="○"/>
            </a:pPr>
            <a:r>
              <a:rPr lang="en-GB"/>
              <a:t>Total Family violence per county</a:t>
            </a:r>
            <a:endParaRPr/>
          </a:p>
          <a:p>
            <a:pPr indent="0" lvl="0" marL="45720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d603698e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d603698e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4d603698e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4d603698e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 addition, here are some of the problems that arose:   </a:t>
            </a:r>
            <a:r>
              <a:rPr lang="en-GB"/>
              <a:t>Determining comparable location metrics (county vs zip codes) also determining comparable time data sets ;. and some of the Census API data we needed for certain counties we needed to pull  from other sources. (Websites , csv files etc.) Determining what metric to use for criminal factors? Such as Family violence vs other types of violence;  and determining what metrics to use for demographic factors.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6" name="Shape 216"/>
        <p:cNvGrpSpPr/>
        <p:nvPr/>
      </p:nvGrpSpPr>
      <p:grpSpPr>
        <a:xfrm>
          <a:off x="0" y="0"/>
          <a:ext cx="0" cy="0"/>
          <a:chOff x="0" y="0"/>
          <a:chExt cx="0" cy="0"/>
        </a:xfrm>
      </p:grpSpPr>
      <p:sp>
        <p:nvSpPr>
          <p:cNvPr id="217" name="Google Shape;217;g4d603698e3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d603698e3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Let’s move on to some this part of our code where it was more of a challenge to get a true representation of the data,</a:t>
            </a:r>
            <a:endParaRPr/>
          </a:p>
          <a:p>
            <a:pPr indent="0" lvl="0" marL="0" rtl="0" algn="l">
              <a:spcBef>
                <a:spcPts val="0"/>
              </a:spcBef>
              <a:spcAft>
                <a:spcPts val="0"/>
              </a:spcAft>
              <a:buNone/>
            </a:pPr>
            <a:r>
              <a:rPr lang="en-GB"/>
              <a:t>For example, we were not getting accurate measurements on our scatter plots.  So going back through our code we noticed we needed to change the format, from it being a string to an </a:t>
            </a:r>
            <a:r>
              <a:rPr lang="en-GB"/>
              <a:t>integer</a:t>
            </a:r>
            <a:r>
              <a:rPr lang="en-GB"/>
              <a:t>. So as you see here in the columns we needed to add the .astype(int) to the end of the columns. In doing so, we managed to get a more accurate representation in our scatter plots as you will see in the next few slides. Philip here will take you through that </a:t>
            </a:r>
            <a:r>
              <a:rPr lang="en-GB"/>
              <a:t>Data Analysis part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4d603698e3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4d603698e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45 secs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 name="Google Shape;17;p2"/>
          <p:cNvSpPr txBox="1"/>
          <p:nvPr/>
        </p:nvSpPr>
        <p:spPr>
          <a:xfrm>
            <a:off x="226550" y="78500"/>
            <a:ext cx="1578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SMU Data Science Boot Camp</a:t>
            </a:r>
            <a:endParaRPr b="1" sz="600">
              <a:latin typeface="Raleway"/>
              <a:ea typeface="Raleway"/>
              <a:cs typeface="Raleway"/>
              <a:sym typeface="Raleway"/>
            </a:endParaRPr>
          </a:p>
        </p:txBody>
      </p:sp>
      <p:sp>
        <p:nvSpPr>
          <p:cNvPr id="18" name="Google Shape;18;p2"/>
          <p:cNvSpPr txBox="1"/>
          <p:nvPr/>
        </p:nvSpPr>
        <p:spPr>
          <a:xfrm>
            <a:off x="7916921" y="78500"/>
            <a:ext cx="1002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Date: January 19, 2019</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07" name="Shape 107"/>
        <p:cNvGrpSpPr/>
        <p:nvPr/>
      </p:nvGrpSpPr>
      <p:grpSpPr>
        <a:xfrm>
          <a:off x="0" y="0"/>
          <a:ext cx="0" cy="0"/>
          <a:chOff x="0" y="0"/>
          <a:chExt cx="0" cy="0"/>
        </a:xfrm>
      </p:grpSpPr>
      <p:grpSp>
        <p:nvGrpSpPr>
          <p:cNvPr id="108" name="Google Shape;108;p11"/>
          <p:cNvGrpSpPr/>
          <p:nvPr/>
        </p:nvGrpSpPr>
        <p:grpSpPr>
          <a:xfrm>
            <a:off x="830392" y="4169130"/>
            <a:ext cx="745763" cy="45826"/>
            <a:chOff x="4580561" y="2589004"/>
            <a:chExt cx="1064464" cy="25200"/>
          </a:xfrm>
        </p:grpSpPr>
        <p:sp>
          <p:nvSpPr>
            <p:cNvPr id="109" name="Google Shape;109;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2" name="Google Shape;112;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3" name="Google Shape;113;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 name="Google Shape;114;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5" name="Google Shape;115;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7" name="Shape 117"/>
        <p:cNvGrpSpPr/>
        <p:nvPr/>
      </p:nvGrpSpPr>
      <p:grpSpPr>
        <a:xfrm>
          <a:off x="0" y="0"/>
          <a:ext cx="0" cy="0"/>
          <a:chOff x="0" y="0"/>
          <a:chExt cx="0" cy="0"/>
        </a:xfrm>
      </p:grpSpPr>
      <p:sp>
        <p:nvSpPr>
          <p:cNvPr id="118" name="Google Shape;118;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12"/>
          <p:cNvGrpSpPr/>
          <p:nvPr/>
        </p:nvGrpSpPr>
        <p:grpSpPr>
          <a:xfrm>
            <a:off x="830392" y="1191256"/>
            <a:ext cx="745763" cy="45826"/>
            <a:chOff x="4580561" y="2589004"/>
            <a:chExt cx="1064464" cy="25200"/>
          </a:xfrm>
        </p:grpSpPr>
        <p:sp>
          <p:nvSpPr>
            <p:cNvPr id="120" name="Google Shape;120;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3" name="Google Shape;123;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4" name="Google Shape;124;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5" name="Google Shape;125;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6" name="Google Shape;126;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 name="Google Shape;127;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8" name="Google Shape;128;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0" name="Shape 130"/>
        <p:cNvGrpSpPr/>
        <p:nvPr/>
      </p:nvGrpSpPr>
      <p:grpSpPr>
        <a:xfrm>
          <a:off x="0" y="0"/>
          <a:ext cx="0" cy="0"/>
          <a:chOff x="0" y="0"/>
          <a:chExt cx="0" cy="0"/>
        </a:xfrm>
      </p:grpSpPr>
      <p:sp>
        <p:nvSpPr>
          <p:cNvPr id="131" name="Google Shape;131;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2" name="Google Shape;132;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3" name="Google Shape;133;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5" name="Google Shape;135;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37" name="Shape 137"/>
        <p:cNvGrpSpPr/>
        <p:nvPr/>
      </p:nvGrpSpPr>
      <p:grpSpPr>
        <a:xfrm>
          <a:off x="0" y="0"/>
          <a:ext cx="0" cy="0"/>
          <a:chOff x="0" y="0"/>
          <a:chExt cx="0" cy="0"/>
        </a:xfrm>
      </p:grpSpPr>
      <p:grpSp>
        <p:nvGrpSpPr>
          <p:cNvPr id="138" name="Google Shape;138;p14"/>
          <p:cNvGrpSpPr/>
          <p:nvPr/>
        </p:nvGrpSpPr>
        <p:grpSpPr>
          <a:xfrm>
            <a:off x="830392" y="4169130"/>
            <a:ext cx="745763" cy="45826"/>
            <a:chOff x="4580561" y="2589004"/>
            <a:chExt cx="1064464" cy="25200"/>
          </a:xfrm>
        </p:grpSpPr>
        <p:sp>
          <p:nvSpPr>
            <p:cNvPr id="139" name="Google Shape;139;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2" name="Google Shape;142;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3" name="Google Shape;143;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4" name="Google Shape;144;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6" name="Google Shape;146;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48" name="Shape 148"/>
        <p:cNvGrpSpPr/>
        <p:nvPr/>
      </p:nvGrpSpPr>
      <p:grpSpPr>
        <a:xfrm>
          <a:off x="0" y="0"/>
          <a:ext cx="0" cy="0"/>
          <a:chOff x="0" y="0"/>
          <a:chExt cx="0" cy="0"/>
        </a:xfrm>
      </p:grpSpPr>
      <p:sp>
        <p:nvSpPr>
          <p:cNvPr id="149" name="Google Shape;14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0" name="Google Shape;150;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2" name="Google Shape;152;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154" name="Shape 154"/>
        <p:cNvGrpSpPr/>
        <p:nvPr/>
      </p:nvGrpSpPr>
      <p:grpSpPr>
        <a:xfrm>
          <a:off x="0" y="0"/>
          <a:ext cx="0" cy="0"/>
          <a:chOff x="0" y="0"/>
          <a:chExt cx="0" cy="0"/>
        </a:xfrm>
      </p:grpSpPr>
      <p:sp>
        <p:nvSpPr>
          <p:cNvPr id="155" name="Google Shape;155;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6" name="Google Shape;156;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7" name="Google Shape;157;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58" name="Google Shape;158;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59" name="Google Shape;15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spTree>
      <p:nvGrpSpPr>
        <p:cNvPr id="160" name="Shape 160"/>
        <p:cNvGrpSpPr/>
        <p:nvPr/>
      </p:nvGrpSpPr>
      <p:grpSpPr>
        <a:xfrm>
          <a:off x="0" y="0"/>
          <a:ext cx="0" cy="0"/>
          <a:chOff x="0" y="0"/>
          <a:chExt cx="0" cy="0"/>
        </a:xfrm>
      </p:grpSpPr>
      <p:grpSp>
        <p:nvGrpSpPr>
          <p:cNvPr id="161" name="Google Shape;161;p17"/>
          <p:cNvGrpSpPr/>
          <p:nvPr/>
        </p:nvGrpSpPr>
        <p:grpSpPr>
          <a:xfrm>
            <a:off x="830392" y="1191256"/>
            <a:ext cx="745763" cy="45826"/>
            <a:chOff x="4580561" y="2589004"/>
            <a:chExt cx="1064464" cy="25200"/>
          </a:xfrm>
        </p:grpSpPr>
        <p:sp>
          <p:nvSpPr>
            <p:cNvPr id="162" name="Google Shape;162;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5" name="Google Shape;165;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6" name="Google Shape;166;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8" name="Google Shape;168;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9" name="Google Shape;169;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spTree>
      <p:nvGrpSpPr>
        <p:cNvPr id="19" name="Shape 19"/>
        <p:cNvGrpSpPr/>
        <p:nvPr/>
      </p:nvGrpSpPr>
      <p:grpSpPr>
        <a:xfrm>
          <a:off x="0" y="0"/>
          <a:ext cx="0" cy="0"/>
          <a:chOff x="0" y="0"/>
          <a:chExt cx="0" cy="0"/>
        </a:xfrm>
      </p:grpSpPr>
      <p:pic>
        <p:nvPicPr>
          <p:cNvPr descr="shutterstock_429987889_edited.jpg" id="20" name="Google Shape;20;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1" name="Google Shape;21;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3"/>
          <p:cNvGrpSpPr/>
          <p:nvPr/>
        </p:nvGrpSpPr>
        <p:grpSpPr>
          <a:xfrm>
            <a:off x="830392" y="1191256"/>
            <a:ext cx="745763" cy="45826"/>
            <a:chOff x="4580561" y="2589004"/>
            <a:chExt cx="1064464" cy="25200"/>
          </a:xfrm>
        </p:grpSpPr>
        <p:sp>
          <p:nvSpPr>
            <p:cNvPr id="23" name="Google Shape;23;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6" name="Google Shape;26;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 name="Google Shape;27;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0" name="Google Shape;30;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2" name="Shape 32"/>
        <p:cNvGrpSpPr/>
        <p:nvPr/>
      </p:nvGrpSpPr>
      <p:grpSpPr>
        <a:xfrm>
          <a:off x="0" y="0"/>
          <a:ext cx="0" cy="0"/>
          <a:chOff x="0" y="0"/>
          <a:chExt cx="0" cy="0"/>
        </a:xfrm>
      </p:grpSpPr>
      <p:grpSp>
        <p:nvGrpSpPr>
          <p:cNvPr id="33" name="Google Shape;33;p4"/>
          <p:cNvGrpSpPr/>
          <p:nvPr/>
        </p:nvGrpSpPr>
        <p:grpSpPr>
          <a:xfrm>
            <a:off x="830392" y="1191256"/>
            <a:ext cx="745763" cy="45826"/>
            <a:chOff x="4580561" y="2589004"/>
            <a:chExt cx="1064464" cy="25200"/>
          </a:xfrm>
        </p:grpSpPr>
        <p:sp>
          <p:nvSpPr>
            <p:cNvPr id="34" name="Google Shape;3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7" name="Google Shape;3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8" name="Google Shape;3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0" name="Google Shape;4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2" name="Shape 42"/>
        <p:cNvGrpSpPr/>
        <p:nvPr/>
      </p:nvGrpSpPr>
      <p:grpSpPr>
        <a:xfrm>
          <a:off x="0" y="0"/>
          <a:ext cx="0" cy="0"/>
          <a:chOff x="0" y="0"/>
          <a:chExt cx="0" cy="0"/>
        </a:xfrm>
      </p:grpSpPr>
      <p:sp>
        <p:nvSpPr>
          <p:cNvPr id="43" name="Google Shape;43;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 name="Google Shape;44;p5"/>
          <p:cNvGrpSpPr/>
          <p:nvPr/>
        </p:nvGrpSpPr>
        <p:grpSpPr>
          <a:xfrm>
            <a:off x="830392" y="1191256"/>
            <a:ext cx="745763" cy="45826"/>
            <a:chOff x="4580561" y="2589004"/>
            <a:chExt cx="1064464" cy="25200"/>
          </a:xfrm>
        </p:grpSpPr>
        <p:sp>
          <p:nvSpPr>
            <p:cNvPr id="45" name="Google Shape;45;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8" name="Google Shape;48;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9" name="Google Shape;4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0" name="Google Shape;50;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 name="Google Shape;51;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2" name="Google Shape;52;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3" name="Google Shape;53;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4"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7" name="Google Shape;57;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 name="Google Shape;58;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9" name="Google Shape;59;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1" name="Google Shape;61;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2" name="Shape 62"/>
        <p:cNvGrpSpPr/>
        <p:nvPr/>
      </p:nvGrpSpPr>
      <p:grpSpPr>
        <a:xfrm>
          <a:off x="0" y="0"/>
          <a:ext cx="0" cy="0"/>
          <a:chOff x="0" y="0"/>
          <a:chExt cx="0" cy="0"/>
        </a:xfrm>
      </p:grpSpPr>
      <p:pic>
        <p:nvPicPr>
          <p:cNvPr descr="shutterstock_31891705.jpg" id="63" name="Google Shape;63;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4" name="Google Shape;64;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6" name="Google Shape;66;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 name="Google Shape;67;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8" name="Google Shape;68;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0" name="Google Shape;70;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1" name="Shape 71"/>
        <p:cNvGrpSpPr/>
        <p:nvPr/>
      </p:nvGrpSpPr>
      <p:grpSpPr>
        <a:xfrm>
          <a:off x="0" y="0"/>
          <a:ext cx="0" cy="0"/>
          <a:chOff x="0" y="0"/>
          <a:chExt cx="0" cy="0"/>
        </a:xfrm>
      </p:grpSpPr>
      <p:sp>
        <p:nvSpPr>
          <p:cNvPr id="72" name="Google Shape;72;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8"/>
          <p:cNvGrpSpPr/>
          <p:nvPr/>
        </p:nvGrpSpPr>
        <p:grpSpPr>
          <a:xfrm>
            <a:off x="830392" y="1191256"/>
            <a:ext cx="745763" cy="45826"/>
            <a:chOff x="4580561" y="2589004"/>
            <a:chExt cx="1064464" cy="25200"/>
          </a:xfrm>
        </p:grpSpPr>
        <p:sp>
          <p:nvSpPr>
            <p:cNvPr id="74" name="Google Shape;74;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7" name="Google Shape;77;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8" name="Google Shape;78;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0" name="Google Shape;80;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 name="Google Shape;81;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2" name="Google Shape;82;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4" name="Shape 84"/>
        <p:cNvGrpSpPr/>
        <p:nvPr/>
      </p:nvGrpSpPr>
      <p:grpSpPr>
        <a:xfrm>
          <a:off x="0" y="0"/>
          <a:ext cx="0" cy="0"/>
          <a:chOff x="0" y="0"/>
          <a:chExt cx="0" cy="0"/>
        </a:xfrm>
      </p:grpSpPr>
      <p:sp>
        <p:nvSpPr>
          <p:cNvPr id="85" name="Google Shape;85;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9"/>
          <p:cNvGrpSpPr/>
          <p:nvPr/>
        </p:nvGrpSpPr>
        <p:grpSpPr>
          <a:xfrm>
            <a:off x="830392" y="1191256"/>
            <a:ext cx="745763" cy="45826"/>
            <a:chOff x="4580561" y="2589004"/>
            <a:chExt cx="1064464" cy="25200"/>
          </a:xfrm>
        </p:grpSpPr>
        <p:sp>
          <p:nvSpPr>
            <p:cNvPr id="87" name="Google Shape;87;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0" name="Google Shape;90;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1" name="Google Shape;91;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3" name="Google Shape;93;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5" name="Shape 95"/>
        <p:cNvGrpSpPr/>
        <p:nvPr/>
      </p:nvGrpSpPr>
      <p:grpSpPr>
        <a:xfrm>
          <a:off x="0" y="0"/>
          <a:ext cx="0" cy="0"/>
          <a:chOff x="0" y="0"/>
          <a:chExt cx="0" cy="0"/>
        </a:xfrm>
      </p:grpSpPr>
      <p:sp>
        <p:nvSpPr>
          <p:cNvPr id="96" name="Google Shape;96;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10"/>
          <p:cNvGrpSpPr/>
          <p:nvPr/>
        </p:nvGrpSpPr>
        <p:grpSpPr>
          <a:xfrm>
            <a:off x="830392" y="1191256"/>
            <a:ext cx="745763" cy="45826"/>
            <a:chOff x="4580561" y="2589004"/>
            <a:chExt cx="1064464" cy="25200"/>
          </a:xfrm>
        </p:grpSpPr>
        <p:sp>
          <p:nvSpPr>
            <p:cNvPr id="98" name="Google Shape;98;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1" name="Google Shape;101;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3" name="Google Shape;103;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 name="Google Shape;104;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5" name="Google Shape;105;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rgbClr val="EFEFE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11.png"/><Relationship Id="rId5"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hyperlink" Target="https://www.census.gov/data/developers/data-sets/acs-1year.html" TargetMode="External"/><Relationship Id="rId4" Type="http://schemas.openxmlformats.org/officeDocument/2006/relationships/hyperlink" Target="http://tea.texas.gov/acctres/completion/2017/County_Data_Download_4yr_2017" TargetMode="External"/><Relationship Id="rId5" Type="http://schemas.openxmlformats.org/officeDocument/2006/relationships/hyperlink" Target="http://www.dps.texas.gov/crimereports/17/citCh10b.xlsx" TargetMode="External"/><Relationship Id="rId6" Type="http://schemas.openxmlformats.org/officeDocument/2006/relationships/hyperlink" Target="http://www.dps.texas.gov/crimereports/17/citCh10b.xlsx" TargetMode="External"/><Relationship Id="rId7"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DFW High School Graduation Rate Analysis</a:t>
            </a:r>
            <a:endParaRPr/>
          </a:p>
        </p:txBody>
      </p:sp>
      <p:sp>
        <p:nvSpPr>
          <p:cNvPr id="175" name="Google Shape;175;p18"/>
          <p:cNvSpPr txBox="1"/>
          <p:nvPr>
            <p:ph idx="1" type="subTitle"/>
          </p:nvPr>
        </p:nvSpPr>
        <p:spPr>
          <a:xfrm>
            <a:off x="779602" y="29871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Collaborators: Shade Petteway, Tony Veliz, Riad Tayebi, Philip May  </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2" name="Shape 232"/>
        <p:cNvGrpSpPr/>
        <p:nvPr/>
      </p:nvGrpSpPr>
      <p:grpSpPr>
        <a:xfrm>
          <a:off x="0" y="0"/>
          <a:ext cx="0" cy="0"/>
          <a:chOff x="0" y="0"/>
          <a:chExt cx="0" cy="0"/>
        </a:xfrm>
      </p:grpSpPr>
      <p:sp>
        <p:nvSpPr>
          <p:cNvPr id="233" name="Google Shape;233;p27"/>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34" name="Google Shape;234;p27"/>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Analysis (cont.) </a:t>
            </a:r>
            <a:endParaRPr/>
          </a:p>
          <a:p>
            <a:pPr indent="0" lvl="0" marL="0" rtl="0" algn="l">
              <a:spcBef>
                <a:spcPts val="0"/>
              </a:spcBef>
              <a:spcAft>
                <a:spcPts val="0"/>
              </a:spcAft>
              <a:buNone/>
            </a:pPr>
            <a:r>
              <a:t/>
            </a:r>
            <a:endParaRPr b="0"/>
          </a:p>
        </p:txBody>
      </p:sp>
      <p:sp>
        <p:nvSpPr>
          <p:cNvPr id="235" name="Google Shape;235;p27"/>
          <p:cNvSpPr txBox="1"/>
          <p:nvPr>
            <p:ph idx="1" type="body"/>
          </p:nvPr>
        </p:nvSpPr>
        <p:spPr>
          <a:xfrm>
            <a:off x="846925" y="1913825"/>
            <a:ext cx="75708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b="1" lang="en-GB" sz="1100"/>
              <a:t>Scatter plots with strong relationships:</a:t>
            </a:r>
            <a:r>
              <a:rPr b="1" lang="en-GB" sz="1100"/>
              <a:t>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236" name="Google Shape;236;p27"/>
          <p:cNvPicPr preferRelativeResize="0"/>
          <p:nvPr/>
        </p:nvPicPr>
        <p:blipFill>
          <a:blip r:embed="rId3">
            <a:alphaModFix/>
          </a:blip>
          <a:stretch>
            <a:fillRect/>
          </a:stretch>
        </p:blipFill>
        <p:spPr>
          <a:xfrm>
            <a:off x="4986225" y="2496925"/>
            <a:ext cx="3427200" cy="2396624"/>
          </a:xfrm>
          <a:prstGeom prst="rect">
            <a:avLst/>
          </a:prstGeom>
          <a:noFill/>
          <a:ln>
            <a:noFill/>
          </a:ln>
        </p:spPr>
      </p:pic>
      <p:pic>
        <p:nvPicPr>
          <p:cNvPr id="237" name="Google Shape;237;p27"/>
          <p:cNvPicPr preferRelativeResize="0"/>
          <p:nvPr/>
        </p:nvPicPr>
        <p:blipFill>
          <a:blip r:embed="rId4">
            <a:alphaModFix/>
          </a:blip>
          <a:stretch>
            <a:fillRect/>
          </a:stretch>
        </p:blipFill>
        <p:spPr>
          <a:xfrm>
            <a:off x="907475" y="2496925"/>
            <a:ext cx="3498810" cy="2396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28"/>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Analysis (cont.) </a:t>
            </a:r>
            <a:endParaRPr/>
          </a:p>
          <a:p>
            <a:pPr indent="0" lvl="0" marL="0" rtl="0" algn="l">
              <a:spcBef>
                <a:spcPts val="0"/>
              </a:spcBef>
              <a:spcAft>
                <a:spcPts val="0"/>
              </a:spcAft>
              <a:buNone/>
            </a:pPr>
            <a:r>
              <a:t/>
            </a:r>
            <a:endParaRPr b="0"/>
          </a:p>
        </p:txBody>
      </p:sp>
      <p:sp>
        <p:nvSpPr>
          <p:cNvPr id="243" name="Google Shape;243;p28"/>
          <p:cNvSpPr txBox="1"/>
          <p:nvPr>
            <p:ph idx="1" type="body"/>
          </p:nvPr>
        </p:nvSpPr>
        <p:spPr>
          <a:xfrm>
            <a:off x="846925" y="1913825"/>
            <a:ext cx="75708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Scatter plots with weak relationships: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pic>
        <p:nvPicPr>
          <p:cNvPr id="244" name="Google Shape;244;p28"/>
          <p:cNvPicPr preferRelativeResize="0"/>
          <p:nvPr/>
        </p:nvPicPr>
        <p:blipFill>
          <a:blip r:embed="rId3">
            <a:alphaModFix/>
          </a:blip>
          <a:stretch>
            <a:fillRect/>
          </a:stretch>
        </p:blipFill>
        <p:spPr>
          <a:xfrm>
            <a:off x="846925" y="2672500"/>
            <a:ext cx="2516050" cy="1776925"/>
          </a:xfrm>
          <a:prstGeom prst="rect">
            <a:avLst/>
          </a:prstGeom>
          <a:noFill/>
          <a:ln>
            <a:noFill/>
          </a:ln>
        </p:spPr>
      </p:pic>
      <p:pic>
        <p:nvPicPr>
          <p:cNvPr id="245" name="Google Shape;245;p28"/>
          <p:cNvPicPr preferRelativeResize="0"/>
          <p:nvPr/>
        </p:nvPicPr>
        <p:blipFill>
          <a:blip r:embed="rId4">
            <a:alphaModFix/>
          </a:blip>
          <a:stretch>
            <a:fillRect/>
          </a:stretch>
        </p:blipFill>
        <p:spPr>
          <a:xfrm>
            <a:off x="3560700" y="2672500"/>
            <a:ext cx="2564408" cy="1776926"/>
          </a:xfrm>
          <a:prstGeom prst="rect">
            <a:avLst/>
          </a:prstGeom>
          <a:noFill/>
          <a:ln>
            <a:noFill/>
          </a:ln>
        </p:spPr>
      </p:pic>
      <p:pic>
        <p:nvPicPr>
          <p:cNvPr id="246" name="Google Shape;246;p28"/>
          <p:cNvPicPr preferRelativeResize="0"/>
          <p:nvPr/>
        </p:nvPicPr>
        <p:blipFill>
          <a:blip r:embed="rId5">
            <a:alphaModFix/>
          </a:blip>
          <a:stretch>
            <a:fillRect/>
          </a:stretch>
        </p:blipFill>
        <p:spPr>
          <a:xfrm>
            <a:off x="6210350" y="2672500"/>
            <a:ext cx="2657950" cy="1771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sp>
        <p:nvSpPr>
          <p:cNvPr id="251" name="Google Shape;251;p29"/>
          <p:cNvSpPr txBox="1"/>
          <p:nvPr>
            <p:ph idx="1" type="body"/>
          </p:nvPr>
        </p:nvSpPr>
        <p:spPr>
          <a:xfrm>
            <a:off x="806925" y="1913825"/>
            <a:ext cx="75630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Correlation summary</a:t>
            </a:r>
            <a:r>
              <a:rPr b="1" lang="en-GB" sz="1100"/>
              <a:t>: </a:t>
            </a:r>
            <a:endParaRPr sz="1100">
              <a:solidFill>
                <a:srgbClr val="000000"/>
              </a:solidFill>
              <a:highlight>
                <a:srgbClr val="FFFF00"/>
              </a:highlight>
              <a:latin typeface="Arial"/>
              <a:ea typeface="Arial"/>
              <a:cs typeface="Arial"/>
              <a:sym typeface="Arial"/>
            </a:endParaRPr>
          </a:p>
        </p:txBody>
      </p:sp>
      <p:sp>
        <p:nvSpPr>
          <p:cNvPr id="252" name="Google Shape;252;p29"/>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53" name="Google Shape;253;p29"/>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Analysis </a:t>
            </a:r>
            <a:r>
              <a:rPr lang="en-GB"/>
              <a:t>(cont.)</a:t>
            </a:r>
            <a:r>
              <a:rPr lang="en-GB"/>
              <a:t> </a:t>
            </a:r>
            <a:endParaRPr b="0"/>
          </a:p>
        </p:txBody>
      </p:sp>
      <p:pic>
        <p:nvPicPr>
          <p:cNvPr id="254" name="Google Shape;254;p29"/>
          <p:cNvPicPr preferRelativeResize="0"/>
          <p:nvPr/>
        </p:nvPicPr>
        <p:blipFill>
          <a:blip r:embed="rId3">
            <a:alphaModFix/>
          </a:blip>
          <a:stretch>
            <a:fillRect/>
          </a:stretch>
        </p:blipFill>
        <p:spPr>
          <a:xfrm>
            <a:off x="996350" y="2354952"/>
            <a:ext cx="7233251" cy="25353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30"/>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60" name="Google Shape;260;p30"/>
          <p:cNvSpPr txBox="1"/>
          <p:nvPr>
            <p:ph idx="1" type="body"/>
          </p:nvPr>
        </p:nvSpPr>
        <p:spPr>
          <a:xfrm>
            <a:off x="806925" y="1913825"/>
            <a:ext cx="75630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R-Squared Summary</a:t>
            </a:r>
            <a:r>
              <a:rPr b="1" lang="en-GB" sz="1100"/>
              <a:t>:</a:t>
            </a:r>
            <a:r>
              <a:rPr b="1" lang="en-GB" sz="1100">
                <a:latin typeface="Arial"/>
                <a:ea typeface="Arial"/>
                <a:cs typeface="Arial"/>
                <a:sym typeface="Arial"/>
              </a:rPr>
              <a:t> </a:t>
            </a:r>
            <a:endParaRPr sz="1100">
              <a:solidFill>
                <a:srgbClr val="000000"/>
              </a:solidFill>
              <a:latin typeface="Arial"/>
              <a:ea typeface="Arial"/>
              <a:cs typeface="Arial"/>
              <a:sym typeface="Arial"/>
            </a:endParaRPr>
          </a:p>
        </p:txBody>
      </p:sp>
      <p:sp>
        <p:nvSpPr>
          <p:cNvPr id="261" name="Google Shape;261;p30"/>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Analysis </a:t>
            </a:r>
            <a:r>
              <a:rPr lang="en-GB"/>
              <a:t>(cont.)</a:t>
            </a:r>
            <a:r>
              <a:rPr lang="en-GB"/>
              <a:t> </a:t>
            </a:r>
            <a:endParaRPr b="0"/>
          </a:p>
        </p:txBody>
      </p:sp>
      <p:pic>
        <p:nvPicPr>
          <p:cNvPr id="262" name="Google Shape;262;p30"/>
          <p:cNvPicPr preferRelativeResize="0"/>
          <p:nvPr/>
        </p:nvPicPr>
        <p:blipFill>
          <a:blip r:embed="rId3">
            <a:alphaModFix/>
          </a:blip>
          <a:stretch>
            <a:fillRect/>
          </a:stretch>
        </p:blipFill>
        <p:spPr>
          <a:xfrm>
            <a:off x="925650" y="2307750"/>
            <a:ext cx="7331273" cy="2629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31"/>
          <p:cNvSpPr txBox="1"/>
          <p:nvPr>
            <p:ph idx="1" type="body"/>
          </p:nvPr>
        </p:nvSpPr>
        <p:spPr>
          <a:xfrm>
            <a:off x="806925" y="1913825"/>
            <a:ext cx="72840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latin typeface="Arial"/>
                <a:ea typeface="Arial"/>
                <a:cs typeface="Arial"/>
                <a:sym typeface="Arial"/>
              </a:rPr>
              <a:t>We were surprised by some findings</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rPr b="1" lang="en-GB" sz="1100">
                <a:latin typeface="Arial"/>
                <a:ea typeface="Arial"/>
                <a:cs typeface="Arial"/>
                <a:sym typeface="Arial"/>
              </a:rPr>
              <a:t>General conclusion:</a:t>
            </a:r>
            <a:r>
              <a:rPr lang="en-GB" sz="1100">
                <a:solidFill>
                  <a:srgbClr val="000000"/>
                </a:solidFill>
                <a:latin typeface="Arial"/>
                <a:ea typeface="Arial"/>
                <a:cs typeface="Arial"/>
                <a:sym typeface="Arial"/>
              </a:rPr>
              <a:t> </a:t>
            </a:r>
            <a:r>
              <a:rPr lang="en-GB" sz="1100"/>
              <a:t>Strong relationship between FVI/graduation rate and home value ratio/graduation warrants further investigation</a:t>
            </a:r>
            <a:endParaRPr sz="1100"/>
          </a:p>
        </p:txBody>
      </p:sp>
      <p:sp>
        <p:nvSpPr>
          <p:cNvPr id="268" name="Google Shape;268;p31"/>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Findings</a:t>
            </a:r>
            <a:endParaRPr b="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32"/>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74" name="Google Shape;274;p32"/>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Post Mortem</a:t>
            </a:r>
            <a:endParaRPr/>
          </a:p>
          <a:p>
            <a:pPr indent="0" lvl="0" marL="0" rtl="0" algn="l">
              <a:spcBef>
                <a:spcPts val="0"/>
              </a:spcBef>
              <a:spcAft>
                <a:spcPts val="0"/>
              </a:spcAft>
              <a:buNone/>
            </a:pPr>
            <a:r>
              <a:t/>
            </a:r>
            <a:endParaRPr b="0"/>
          </a:p>
        </p:txBody>
      </p:sp>
      <p:sp>
        <p:nvSpPr>
          <p:cNvPr id="275" name="Google Shape;275;p32"/>
          <p:cNvSpPr txBox="1"/>
          <p:nvPr>
            <p:ph idx="1" type="body"/>
          </p:nvPr>
        </p:nvSpPr>
        <p:spPr>
          <a:xfrm>
            <a:off x="806925" y="1913825"/>
            <a:ext cx="76248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latin typeface="Arial"/>
                <a:ea typeface="Arial"/>
                <a:cs typeface="Arial"/>
                <a:sym typeface="Arial"/>
              </a:rPr>
              <a:t>How we would proceed with additional time: </a:t>
            </a:r>
            <a:r>
              <a:rPr lang="en-GB" sz="1100">
                <a:latin typeface="Arial"/>
                <a:ea typeface="Arial"/>
                <a:cs typeface="Arial"/>
                <a:sym typeface="Arial"/>
              </a:rPr>
              <a:t>Deeper dive into the family violence/ high school graduation rate relationship</a:t>
            </a:r>
            <a:endParaRPr sz="1100">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p33"/>
          <p:cNvSpPr txBox="1"/>
          <p:nvPr>
            <p:ph idx="1" type="body"/>
          </p:nvPr>
        </p:nvSpPr>
        <p:spPr>
          <a:xfrm>
            <a:off x="806925" y="1913825"/>
            <a:ext cx="77178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latin typeface="Arial"/>
                <a:ea typeface="Arial"/>
                <a:cs typeface="Arial"/>
                <a:sym typeface="Arial"/>
              </a:rPr>
              <a:t>Difficulties that arose:</a:t>
            </a:r>
            <a:r>
              <a:rPr lang="en-GB" sz="1100">
                <a:latin typeface="Arial"/>
                <a:ea typeface="Arial"/>
                <a:cs typeface="Arial"/>
                <a:sym typeface="Arial"/>
              </a:rPr>
              <a:t> Data collection and exploration</a:t>
            </a:r>
            <a:r>
              <a:rPr b="1" lang="en-GB" sz="1100">
                <a:latin typeface="Arial"/>
                <a:ea typeface="Arial"/>
                <a:cs typeface="Arial"/>
                <a:sym typeface="Arial"/>
              </a:rPr>
              <a:t> </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0"/>
              </a:spcAft>
              <a:buNone/>
            </a:pPr>
            <a:r>
              <a:rPr b="1" lang="en-GB" sz="1100">
                <a:latin typeface="Arial"/>
                <a:ea typeface="Arial"/>
                <a:cs typeface="Arial"/>
                <a:sym typeface="Arial"/>
              </a:rPr>
              <a:t>How we dealt with them: </a:t>
            </a:r>
            <a:r>
              <a:rPr lang="en-GB" sz="1100">
                <a:latin typeface="Arial"/>
                <a:ea typeface="Arial"/>
                <a:cs typeface="Arial"/>
                <a:sym typeface="Arial"/>
              </a:rPr>
              <a:t>Started with a narrow focus</a:t>
            </a:r>
            <a:endParaRPr sz="1100">
              <a:latin typeface="Arial"/>
              <a:ea typeface="Arial"/>
              <a:cs typeface="Arial"/>
              <a:sym typeface="Arial"/>
            </a:endParaRPr>
          </a:p>
          <a:p>
            <a:pPr indent="0" lvl="0" marL="0" rtl="0" algn="l">
              <a:spcBef>
                <a:spcPts val="0"/>
              </a:spcBef>
              <a:spcAft>
                <a:spcPts val="0"/>
              </a:spcAft>
              <a:buNone/>
            </a:pPr>
            <a:r>
              <a:t/>
            </a:r>
            <a:endParaRPr b="1" sz="1100">
              <a:solidFill>
                <a:schemeClr val="dk2"/>
              </a:solidFill>
              <a:highlight>
                <a:srgbClr val="FFFF00"/>
              </a:highlight>
            </a:endParaRPr>
          </a:p>
        </p:txBody>
      </p:sp>
      <p:sp>
        <p:nvSpPr>
          <p:cNvPr id="281" name="Google Shape;281;p33"/>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82" name="Google Shape;282;p33"/>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Post Mortem (cont.) </a:t>
            </a:r>
            <a:endParaRPr b="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34"/>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88" name="Google Shape;288;p34"/>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t>Any questions?</a:t>
            </a:r>
            <a:endParaRPr sz="4800"/>
          </a:p>
          <a:p>
            <a:pPr indent="0" lvl="0" marL="0" rtl="0" algn="l">
              <a:spcBef>
                <a:spcPts val="0"/>
              </a:spcBef>
              <a:spcAft>
                <a:spcPts val="0"/>
              </a:spcAft>
              <a:buNone/>
            </a:pPr>
            <a:r>
              <a:t/>
            </a:r>
            <a:endParaRPr b="0" sz="4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35"/>
          <p:cNvSpPr txBox="1"/>
          <p:nvPr>
            <p:ph idx="1" type="body"/>
          </p:nvPr>
        </p:nvSpPr>
        <p:spPr>
          <a:xfrm>
            <a:off x="4807900" y="20779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0" rtl="0" algn="l">
              <a:spcBef>
                <a:spcPts val="0"/>
              </a:spcBef>
              <a:spcAft>
                <a:spcPts val="1600"/>
              </a:spcAft>
              <a:buNone/>
            </a:pPr>
            <a:r>
              <a:t/>
            </a:r>
            <a:endParaRPr sz="1100">
              <a:solidFill>
                <a:srgbClr val="000000"/>
              </a:solidFill>
              <a:latin typeface="Arial"/>
              <a:ea typeface="Arial"/>
              <a:cs typeface="Arial"/>
              <a:sym typeface="Arial"/>
            </a:endParaRPr>
          </a:p>
        </p:txBody>
      </p:sp>
      <p:sp>
        <p:nvSpPr>
          <p:cNvPr id="294" name="Google Shape;294;p35"/>
          <p:cNvSpPr txBox="1"/>
          <p:nvPr/>
        </p:nvSpPr>
        <p:spPr>
          <a:xfrm>
            <a:off x="730725" y="1337625"/>
            <a:ext cx="7108500" cy="67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4800">
                <a:solidFill>
                  <a:schemeClr val="dk2"/>
                </a:solidFill>
                <a:latin typeface="Raleway"/>
                <a:ea typeface="Raleway"/>
                <a:cs typeface="Raleway"/>
                <a:sym typeface="Raleway"/>
              </a:rPr>
              <a:t>Thank you for your time</a:t>
            </a:r>
            <a:endParaRPr b="1" sz="4800">
              <a:solidFill>
                <a:schemeClr val="dk2"/>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motivated our </a:t>
            </a:r>
            <a:r>
              <a:rPr lang="en-GB"/>
              <a:t>project</a:t>
            </a:r>
            <a:r>
              <a:rPr lang="en-GB"/>
              <a:t> theme:</a:t>
            </a:r>
            <a:endParaRPr/>
          </a:p>
        </p:txBody>
      </p:sp>
      <p:pic>
        <p:nvPicPr>
          <p:cNvPr id="181" name="Google Shape;181;p19"/>
          <p:cNvPicPr preferRelativeResize="0"/>
          <p:nvPr/>
        </p:nvPicPr>
        <p:blipFill>
          <a:blip r:embed="rId3">
            <a:alphaModFix/>
          </a:blip>
          <a:stretch>
            <a:fillRect/>
          </a:stretch>
        </p:blipFill>
        <p:spPr>
          <a:xfrm>
            <a:off x="7430866" y="3430375"/>
            <a:ext cx="1713125" cy="1713125"/>
          </a:xfrm>
          <a:prstGeom prst="rect">
            <a:avLst/>
          </a:prstGeom>
          <a:noFill/>
          <a:ln>
            <a:noFill/>
          </a:ln>
        </p:spPr>
      </p:pic>
      <p:sp>
        <p:nvSpPr>
          <p:cNvPr id="182" name="Google Shape;182;p19"/>
          <p:cNvSpPr txBox="1"/>
          <p:nvPr>
            <p:ph idx="1" type="body"/>
          </p:nvPr>
        </p:nvSpPr>
        <p:spPr>
          <a:xfrm>
            <a:off x="729450" y="1982225"/>
            <a:ext cx="6696600" cy="2089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Does independent factors have an effect on high school graduation rates?</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Median Income</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Divorce</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Family Violence</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Home Ownership</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Bachelor's</a:t>
            </a:r>
            <a:r>
              <a:rPr lang="en-GB">
                <a:solidFill>
                  <a:srgbClr val="000000"/>
                </a:solidFill>
                <a:latin typeface="Arial"/>
                <a:ea typeface="Arial"/>
                <a:cs typeface="Arial"/>
                <a:sym typeface="Arial"/>
              </a:rPr>
              <a:t> Degree</a:t>
            </a:r>
            <a:endParaRPr>
              <a:solidFill>
                <a:srgbClr val="000000"/>
              </a:solidFill>
              <a:latin typeface="Arial"/>
              <a:ea typeface="Arial"/>
              <a:cs typeface="Arial"/>
              <a:sym typeface="Arial"/>
            </a:endParaRPr>
          </a:p>
          <a:p>
            <a:pPr indent="0" lvl="0" marL="91440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Hypothesis</a:t>
            </a:r>
            <a:endParaRPr/>
          </a:p>
        </p:txBody>
      </p:sp>
      <p:sp>
        <p:nvSpPr>
          <p:cNvPr id="188" name="Google Shape;188;p20"/>
          <p:cNvSpPr txBox="1"/>
          <p:nvPr>
            <p:ph idx="1" type="body"/>
          </p:nvPr>
        </p:nvSpPr>
        <p:spPr>
          <a:xfrm>
            <a:off x="729450" y="1982225"/>
            <a:ext cx="6696600" cy="2089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There is a statistical relationship between major factors and high school graduation rate.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We will reject the null hypothesis (no relationship) for each factor with:</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A </a:t>
            </a:r>
            <a:r>
              <a:rPr lang="en-GB" sz="1100">
                <a:solidFill>
                  <a:srgbClr val="000000"/>
                </a:solidFill>
                <a:latin typeface="Arial"/>
                <a:ea typeface="Arial"/>
                <a:cs typeface="Arial"/>
                <a:sym typeface="Arial"/>
              </a:rPr>
              <a:t>Pearson correlation  </a:t>
            </a:r>
            <a:r>
              <a:rPr lang="en-GB">
                <a:solidFill>
                  <a:srgbClr val="000000"/>
                </a:solidFill>
                <a:latin typeface="Arial"/>
                <a:ea typeface="Arial"/>
                <a:cs typeface="Arial"/>
                <a:sym typeface="Arial"/>
              </a:rPr>
              <a:t>&gt;= +/-</a:t>
            </a:r>
            <a:r>
              <a:rPr lang="en-GB" sz="1100">
                <a:solidFill>
                  <a:srgbClr val="000000"/>
                </a:solidFill>
                <a:latin typeface="Arial"/>
                <a:ea typeface="Arial"/>
                <a:cs typeface="Arial"/>
                <a:sym typeface="Arial"/>
              </a:rPr>
              <a:t>0.70 </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And an R</a:t>
            </a:r>
            <a:r>
              <a:rPr baseline="30000" lang="en-GB">
                <a:solidFill>
                  <a:srgbClr val="000000"/>
                </a:solidFill>
                <a:latin typeface="Arial"/>
                <a:ea typeface="Arial"/>
                <a:cs typeface="Arial"/>
                <a:sym typeface="Arial"/>
              </a:rPr>
              <a:t>2</a:t>
            </a:r>
            <a:r>
              <a:rPr lang="en-GB">
                <a:solidFill>
                  <a:srgbClr val="000000"/>
                </a:solidFill>
                <a:latin typeface="Arial"/>
                <a:ea typeface="Arial"/>
                <a:cs typeface="Arial"/>
                <a:sym typeface="Arial"/>
              </a:rPr>
              <a:t> </a:t>
            </a:r>
            <a:r>
              <a:rPr lang="en-GB" sz="1100">
                <a:solidFill>
                  <a:srgbClr val="000000"/>
                </a:solidFill>
                <a:latin typeface="Arial"/>
                <a:ea typeface="Arial"/>
                <a:cs typeface="Arial"/>
                <a:sym typeface="Arial"/>
              </a:rPr>
              <a:t> </a:t>
            </a:r>
            <a:r>
              <a:rPr lang="en-GB">
                <a:solidFill>
                  <a:srgbClr val="000000"/>
                </a:solidFill>
                <a:latin typeface="Arial"/>
                <a:ea typeface="Arial"/>
                <a:cs typeface="Arial"/>
                <a:sym typeface="Arial"/>
              </a:rPr>
              <a:t>&gt;=</a:t>
            </a:r>
            <a:r>
              <a:rPr lang="en-GB" sz="1100">
                <a:solidFill>
                  <a:srgbClr val="000000"/>
                </a:solidFill>
                <a:latin typeface="Arial"/>
                <a:ea typeface="Arial"/>
                <a:cs typeface="Arial"/>
                <a:sym typeface="Arial"/>
              </a:rPr>
              <a:t> 0.50</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pic>
        <p:nvPicPr>
          <p:cNvPr id="189" name="Google Shape;189;p20"/>
          <p:cNvPicPr preferRelativeResize="0"/>
          <p:nvPr/>
        </p:nvPicPr>
        <p:blipFill>
          <a:blip r:embed="rId3">
            <a:alphaModFix/>
          </a:blip>
          <a:stretch>
            <a:fillRect/>
          </a:stretch>
        </p:blipFill>
        <p:spPr>
          <a:xfrm>
            <a:off x="7239000" y="3238500"/>
            <a:ext cx="1905000" cy="1905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Summary of findings: What did we find?</a:t>
            </a:r>
            <a:endParaRPr/>
          </a:p>
        </p:txBody>
      </p:sp>
      <p:pic>
        <p:nvPicPr>
          <p:cNvPr id="195" name="Google Shape;195;p21"/>
          <p:cNvPicPr preferRelativeResize="0"/>
          <p:nvPr/>
        </p:nvPicPr>
        <p:blipFill>
          <a:blip r:embed="rId3">
            <a:alphaModFix/>
          </a:blip>
          <a:stretch>
            <a:fillRect/>
          </a:stretch>
        </p:blipFill>
        <p:spPr>
          <a:xfrm>
            <a:off x="456238" y="1950375"/>
            <a:ext cx="8231524" cy="2951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Google Shape;200;p22"/>
          <p:cNvSpPr txBox="1"/>
          <p:nvPr>
            <p:ph type="title"/>
          </p:nvPr>
        </p:nvSpPr>
        <p:spPr>
          <a:xfrm>
            <a:off x="410525" y="1318650"/>
            <a:ext cx="42135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Sources of Data</a:t>
            </a:r>
            <a:endParaRPr/>
          </a:p>
          <a:p>
            <a:pPr indent="0" lvl="0" marL="0" rtl="0" algn="l">
              <a:spcBef>
                <a:spcPts val="0"/>
              </a:spcBef>
              <a:spcAft>
                <a:spcPts val="0"/>
              </a:spcAft>
              <a:buNone/>
            </a:pPr>
            <a:r>
              <a:t/>
            </a:r>
            <a:endParaRPr b="0"/>
          </a:p>
        </p:txBody>
      </p:sp>
      <p:sp>
        <p:nvSpPr>
          <p:cNvPr id="201" name="Google Shape;201;p22"/>
          <p:cNvSpPr txBox="1"/>
          <p:nvPr>
            <p:ph idx="1" type="body"/>
          </p:nvPr>
        </p:nvSpPr>
        <p:spPr>
          <a:xfrm>
            <a:off x="482950" y="1837625"/>
            <a:ext cx="8531700" cy="42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000000"/>
                </a:solidFill>
                <a:latin typeface="Raleway"/>
                <a:ea typeface="Raleway"/>
                <a:cs typeface="Raleway"/>
                <a:sym typeface="Raleway"/>
              </a:rPr>
              <a:t>API</a:t>
            </a:r>
            <a:endParaRPr b="1" sz="1800">
              <a:solidFill>
                <a:srgbClr val="000000"/>
              </a:solidFill>
              <a:latin typeface="Raleway"/>
              <a:ea typeface="Raleway"/>
              <a:cs typeface="Raleway"/>
              <a:sym typeface="Raleway"/>
            </a:endParaRPr>
          </a:p>
          <a:p>
            <a:pPr indent="-342900" lvl="1" marL="914400" rtl="0" algn="l">
              <a:spcBef>
                <a:spcPts val="0"/>
              </a:spcBef>
              <a:spcAft>
                <a:spcPts val="0"/>
              </a:spcAft>
              <a:buClr>
                <a:srgbClr val="000000"/>
              </a:buClr>
              <a:buSzPts val="1800"/>
              <a:buFont typeface="Raleway"/>
              <a:buChar char="➢"/>
            </a:pPr>
            <a:r>
              <a:rPr lang="en-GB" sz="1800">
                <a:solidFill>
                  <a:srgbClr val="000000"/>
                </a:solidFill>
                <a:latin typeface="Raleway"/>
                <a:ea typeface="Raleway"/>
                <a:cs typeface="Raleway"/>
                <a:sym typeface="Raleway"/>
              </a:rPr>
              <a:t>Demographic Data - US Census</a:t>
            </a:r>
            <a:endParaRPr sz="1800">
              <a:solidFill>
                <a:srgbClr val="000000"/>
              </a:solidFill>
              <a:latin typeface="Raleway"/>
              <a:ea typeface="Raleway"/>
              <a:cs typeface="Raleway"/>
              <a:sym typeface="Raleway"/>
            </a:endParaRPr>
          </a:p>
          <a:p>
            <a:pPr indent="0" lvl="0" marL="914400" rtl="0" algn="l">
              <a:spcBef>
                <a:spcPts val="0"/>
              </a:spcBef>
              <a:spcAft>
                <a:spcPts val="0"/>
              </a:spcAft>
              <a:buNone/>
            </a:pPr>
            <a:r>
              <a:rPr lang="en-GB" sz="1800" u="sng">
                <a:solidFill>
                  <a:schemeClr val="hlink"/>
                </a:solidFill>
                <a:latin typeface="Raleway"/>
                <a:ea typeface="Raleway"/>
                <a:cs typeface="Raleway"/>
                <a:sym typeface="Raleway"/>
                <a:hlinkClick r:id="rId3"/>
              </a:rPr>
              <a:t>https://www.census.gov/data/developers/data-sets/acs-1year.html</a:t>
            </a:r>
            <a:endParaRPr sz="1800">
              <a:solidFill>
                <a:srgbClr val="000000"/>
              </a:solidFill>
              <a:latin typeface="Raleway"/>
              <a:ea typeface="Raleway"/>
              <a:cs typeface="Raleway"/>
              <a:sym typeface="Raleway"/>
            </a:endParaRPr>
          </a:p>
          <a:p>
            <a:pPr indent="0" lvl="0" marL="0" rtl="0" algn="l">
              <a:spcBef>
                <a:spcPts val="0"/>
              </a:spcBef>
              <a:spcAft>
                <a:spcPts val="0"/>
              </a:spcAft>
              <a:buNone/>
            </a:pPr>
            <a:r>
              <a:t/>
            </a:r>
            <a:endParaRPr sz="1100">
              <a:solidFill>
                <a:srgbClr val="000000"/>
              </a:solidFill>
              <a:latin typeface="Raleway"/>
              <a:ea typeface="Raleway"/>
              <a:cs typeface="Raleway"/>
              <a:sym typeface="Raleway"/>
            </a:endParaRPr>
          </a:p>
          <a:p>
            <a:pPr indent="0" lvl="0" marL="0" rtl="0" algn="l">
              <a:spcBef>
                <a:spcPts val="0"/>
              </a:spcBef>
              <a:spcAft>
                <a:spcPts val="0"/>
              </a:spcAft>
              <a:buNone/>
            </a:pPr>
            <a:r>
              <a:rPr b="1" lang="en-GB" sz="1800">
                <a:solidFill>
                  <a:srgbClr val="000000"/>
                </a:solidFill>
                <a:latin typeface="Raleway"/>
                <a:ea typeface="Raleway"/>
                <a:cs typeface="Raleway"/>
                <a:sym typeface="Raleway"/>
              </a:rPr>
              <a:t>Data Set</a:t>
            </a:r>
            <a:endParaRPr b="1" sz="1800">
              <a:solidFill>
                <a:srgbClr val="000000"/>
              </a:solidFill>
              <a:latin typeface="Raleway"/>
              <a:ea typeface="Raleway"/>
              <a:cs typeface="Raleway"/>
              <a:sym typeface="Raleway"/>
            </a:endParaRPr>
          </a:p>
          <a:p>
            <a:pPr indent="0" lvl="0" marL="0" rtl="0" algn="l">
              <a:lnSpc>
                <a:spcPct val="100000"/>
              </a:lnSpc>
              <a:spcBef>
                <a:spcPts val="0"/>
              </a:spcBef>
              <a:spcAft>
                <a:spcPts val="0"/>
              </a:spcAft>
              <a:buNone/>
            </a:pPr>
            <a:r>
              <a:t/>
            </a:r>
            <a:endParaRPr sz="1100">
              <a:solidFill>
                <a:srgbClr val="000000"/>
              </a:solidFill>
              <a:latin typeface="Raleway"/>
              <a:ea typeface="Raleway"/>
              <a:cs typeface="Raleway"/>
              <a:sym typeface="Raleway"/>
            </a:endParaRPr>
          </a:p>
          <a:p>
            <a:pPr indent="-342900" lvl="1" marL="914400" rtl="0" algn="l">
              <a:spcBef>
                <a:spcPts val="0"/>
              </a:spcBef>
              <a:spcAft>
                <a:spcPts val="0"/>
              </a:spcAft>
              <a:buClr>
                <a:srgbClr val="000000"/>
              </a:buClr>
              <a:buSzPts val="1800"/>
              <a:buFont typeface="Raleway"/>
              <a:buChar char="➢"/>
            </a:pPr>
            <a:r>
              <a:rPr lang="en-GB" sz="1800">
                <a:solidFill>
                  <a:srgbClr val="000000"/>
                </a:solidFill>
                <a:latin typeface="Raleway"/>
                <a:ea typeface="Raleway"/>
                <a:cs typeface="Raleway"/>
                <a:sym typeface="Raleway"/>
              </a:rPr>
              <a:t>Texas Graduation Data  - Texas Education Agency</a:t>
            </a:r>
            <a:endParaRPr sz="1800">
              <a:solidFill>
                <a:srgbClr val="000000"/>
              </a:solidFill>
              <a:latin typeface="Raleway"/>
              <a:ea typeface="Raleway"/>
              <a:cs typeface="Raleway"/>
              <a:sym typeface="Raleway"/>
            </a:endParaRPr>
          </a:p>
          <a:p>
            <a:pPr indent="0" lvl="0" marL="914400" rtl="0" algn="l">
              <a:spcBef>
                <a:spcPts val="0"/>
              </a:spcBef>
              <a:spcAft>
                <a:spcPts val="0"/>
              </a:spcAft>
              <a:buNone/>
            </a:pPr>
            <a:r>
              <a:rPr lang="en-GB" sz="1800" u="sng">
                <a:solidFill>
                  <a:schemeClr val="hlink"/>
                </a:solidFill>
                <a:latin typeface="Raleway"/>
                <a:ea typeface="Raleway"/>
                <a:cs typeface="Raleway"/>
                <a:sym typeface="Raleway"/>
                <a:hlinkClick r:id="rId4"/>
              </a:rPr>
              <a:t>http://tea.texas.gov/acctres/completion/2017/County_Data_Download_4yr_2017</a:t>
            </a:r>
            <a:endParaRPr sz="1800">
              <a:solidFill>
                <a:srgbClr val="000000"/>
              </a:solidFill>
              <a:latin typeface="Raleway"/>
              <a:ea typeface="Raleway"/>
              <a:cs typeface="Raleway"/>
              <a:sym typeface="Raleway"/>
            </a:endParaRPr>
          </a:p>
          <a:p>
            <a:pPr indent="-342900" lvl="1" marL="914400" rtl="0" algn="l">
              <a:spcBef>
                <a:spcPts val="0"/>
              </a:spcBef>
              <a:spcAft>
                <a:spcPts val="0"/>
              </a:spcAft>
              <a:buClr>
                <a:srgbClr val="000000"/>
              </a:buClr>
              <a:buSzPts val="1800"/>
              <a:buFont typeface="Raleway"/>
              <a:buChar char="➢"/>
            </a:pPr>
            <a:r>
              <a:rPr lang="en-GB" sz="1800">
                <a:solidFill>
                  <a:srgbClr val="000000"/>
                </a:solidFill>
                <a:latin typeface="Raleway"/>
                <a:ea typeface="Raleway"/>
                <a:cs typeface="Raleway"/>
                <a:sym typeface="Raleway"/>
              </a:rPr>
              <a:t>Crime Data - TxDPS  </a:t>
            </a:r>
            <a:endParaRPr sz="1400">
              <a:solidFill>
                <a:srgbClr val="000000"/>
              </a:solidFill>
              <a:latin typeface="Raleway"/>
              <a:ea typeface="Raleway"/>
              <a:cs typeface="Raleway"/>
              <a:sym typeface="Raleway"/>
            </a:endParaRPr>
          </a:p>
          <a:p>
            <a:pPr indent="0" lvl="0" marL="914400" rtl="0" algn="l">
              <a:spcBef>
                <a:spcPts val="0"/>
              </a:spcBef>
              <a:spcAft>
                <a:spcPts val="0"/>
              </a:spcAft>
              <a:buNone/>
            </a:pPr>
            <a:r>
              <a:rPr lang="en-GB" sz="1800" u="sng">
                <a:solidFill>
                  <a:schemeClr val="hlink"/>
                </a:solidFill>
                <a:latin typeface="Raleway"/>
                <a:ea typeface="Raleway"/>
                <a:cs typeface="Raleway"/>
                <a:sym typeface="Raleway"/>
                <a:hlinkClick r:id="rId5"/>
              </a:rPr>
              <a:t>https://www.dps.texas.gov/crimereports/17/citCh10b.xlsx</a:t>
            </a:r>
            <a:endParaRPr sz="1800">
              <a:solidFill>
                <a:srgbClr val="000000"/>
              </a:solidFill>
              <a:uFill>
                <a:noFill/>
              </a:uFill>
              <a:latin typeface="Raleway"/>
              <a:ea typeface="Raleway"/>
              <a:cs typeface="Raleway"/>
              <a:sym typeface="Raleway"/>
              <a:hlinkClick r:id="rId6"/>
            </a:endParaRPr>
          </a:p>
          <a:p>
            <a:pPr indent="0" lvl="0" marL="457200" rtl="0" algn="l">
              <a:spcBef>
                <a:spcPts val="0"/>
              </a:spcBef>
              <a:spcAft>
                <a:spcPts val="0"/>
              </a:spcAft>
              <a:buNone/>
            </a:pPr>
            <a:r>
              <a:t/>
            </a:r>
            <a:endParaRPr sz="1800">
              <a:solidFill>
                <a:srgbClr val="000000"/>
              </a:solidFill>
              <a:latin typeface="Raleway"/>
              <a:ea typeface="Raleway"/>
              <a:cs typeface="Raleway"/>
              <a:sym typeface="Raleway"/>
            </a:endParaRPr>
          </a:p>
          <a:p>
            <a:pPr indent="0" lvl="0" marL="0" rtl="0" algn="l">
              <a:spcBef>
                <a:spcPts val="0"/>
              </a:spcBef>
              <a:spcAft>
                <a:spcPts val="1600"/>
              </a:spcAft>
              <a:buNone/>
            </a:pPr>
            <a:r>
              <a:t/>
            </a:r>
            <a:endParaRPr b="1" sz="1100">
              <a:solidFill>
                <a:schemeClr val="dk2"/>
              </a:solidFill>
            </a:endParaRPr>
          </a:p>
        </p:txBody>
      </p:sp>
      <p:pic>
        <p:nvPicPr>
          <p:cNvPr id="202" name="Google Shape;202;p22"/>
          <p:cNvPicPr preferRelativeResize="0"/>
          <p:nvPr/>
        </p:nvPicPr>
        <p:blipFill>
          <a:blip r:embed="rId7">
            <a:alphaModFix/>
          </a:blip>
          <a:stretch>
            <a:fillRect/>
          </a:stretch>
        </p:blipFill>
        <p:spPr>
          <a:xfrm>
            <a:off x="7558450" y="338150"/>
            <a:ext cx="1456275" cy="1499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3"/>
          <p:cNvSpPr txBox="1"/>
          <p:nvPr>
            <p:ph type="title"/>
          </p:nvPr>
        </p:nvSpPr>
        <p:spPr>
          <a:xfrm>
            <a:off x="730725" y="1318650"/>
            <a:ext cx="74802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Cleanup &amp; Exploration</a:t>
            </a:r>
            <a:endParaRPr/>
          </a:p>
          <a:p>
            <a:pPr indent="0" lvl="0" marL="0" rtl="0" algn="l">
              <a:spcBef>
                <a:spcPts val="0"/>
              </a:spcBef>
              <a:spcAft>
                <a:spcPts val="0"/>
              </a:spcAft>
              <a:buNone/>
            </a:pPr>
            <a:r>
              <a:t/>
            </a:r>
            <a:endParaRPr b="0"/>
          </a:p>
        </p:txBody>
      </p:sp>
      <p:sp>
        <p:nvSpPr>
          <p:cNvPr id="208" name="Google Shape;208;p23"/>
          <p:cNvSpPr txBox="1"/>
          <p:nvPr>
            <p:ph idx="1" type="body"/>
          </p:nvPr>
        </p:nvSpPr>
        <p:spPr>
          <a:xfrm>
            <a:off x="730725" y="1913825"/>
            <a:ext cx="6416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Exploration and cleanup process:</a:t>
            </a:r>
            <a:br>
              <a:rPr b="1" lang="en-GB" sz="1100">
                <a:latin typeface="Arial"/>
                <a:ea typeface="Arial"/>
                <a:cs typeface="Arial"/>
                <a:sym typeface="Arial"/>
              </a:rPr>
            </a:br>
            <a:endParaRPr b="1" sz="1100">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Graduation rate data (TEA) by county, so filtered Census API</a:t>
            </a:r>
            <a:r>
              <a:rPr lang="en-GB" sz="1100">
                <a:solidFill>
                  <a:srgbClr val="000000"/>
                </a:solidFill>
                <a:latin typeface="Arial"/>
                <a:ea typeface="Arial"/>
                <a:cs typeface="Arial"/>
                <a:sym typeface="Arial"/>
              </a:rPr>
              <a:t> and TxDPS csv</a:t>
            </a:r>
            <a:r>
              <a:rPr lang="en-GB" sz="1100">
                <a:solidFill>
                  <a:srgbClr val="000000"/>
                </a:solidFill>
                <a:latin typeface="Arial"/>
                <a:ea typeface="Arial"/>
                <a:cs typeface="Arial"/>
                <a:sym typeface="Arial"/>
              </a:rPr>
              <a:t> data to relevant DFW counties only</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Merged datasets by county </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A</a:t>
            </a:r>
            <a:r>
              <a:rPr lang="en-GB" sz="1100">
                <a:solidFill>
                  <a:srgbClr val="000000"/>
                </a:solidFill>
                <a:latin typeface="Arial"/>
                <a:ea typeface="Arial"/>
                <a:cs typeface="Arial"/>
                <a:sym typeface="Arial"/>
              </a:rPr>
              <a:t>djust</a:t>
            </a:r>
            <a:r>
              <a:rPr lang="en-GB">
                <a:solidFill>
                  <a:srgbClr val="000000"/>
                </a:solidFill>
                <a:latin typeface="Arial"/>
                <a:ea typeface="Arial"/>
                <a:cs typeface="Arial"/>
                <a:sym typeface="Arial"/>
              </a:rPr>
              <a:t>ed</a:t>
            </a:r>
            <a:r>
              <a:rPr lang="en-GB" sz="1100">
                <a:solidFill>
                  <a:srgbClr val="000000"/>
                </a:solidFill>
                <a:latin typeface="Arial"/>
                <a:ea typeface="Arial"/>
                <a:cs typeface="Arial"/>
                <a:sym typeface="Arial"/>
              </a:rPr>
              <a:t> for naming format/convention</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GB">
                <a:solidFill>
                  <a:srgbClr val="000000"/>
                </a:solidFill>
                <a:latin typeface="Arial"/>
                <a:ea typeface="Arial"/>
                <a:cs typeface="Arial"/>
                <a:sym typeface="Arial"/>
              </a:rPr>
              <a:t>Excluded one county not found in all sets (Sommerville County)</a:t>
            </a:r>
            <a:endParaRPr>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730725" y="1318650"/>
            <a:ext cx="72633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Cleanup &amp; Exploration</a:t>
            </a:r>
            <a:endParaRPr/>
          </a:p>
          <a:p>
            <a:pPr indent="0" lvl="0" marL="0" rtl="0" algn="l">
              <a:spcBef>
                <a:spcPts val="0"/>
              </a:spcBef>
              <a:spcAft>
                <a:spcPts val="0"/>
              </a:spcAft>
              <a:buNone/>
            </a:pPr>
            <a:r>
              <a:t/>
            </a:r>
            <a:endParaRPr b="0"/>
          </a:p>
        </p:txBody>
      </p:sp>
      <p:sp>
        <p:nvSpPr>
          <p:cNvPr id="214" name="Google Shape;214;p24"/>
          <p:cNvSpPr txBox="1"/>
          <p:nvPr>
            <p:ph idx="1" type="body"/>
          </p:nvPr>
        </p:nvSpPr>
        <p:spPr>
          <a:xfrm>
            <a:off x="653125" y="2055850"/>
            <a:ext cx="3893400" cy="20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Problems that arose after exploring the data:</a:t>
            </a:r>
            <a:endParaRPr b="1" sz="1100"/>
          </a:p>
          <a:p>
            <a:pPr indent="0" lvl="0" marL="0" rtl="0" algn="l">
              <a:spcBef>
                <a:spcPts val="0"/>
              </a:spcBef>
              <a:spcAft>
                <a:spcPts val="0"/>
              </a:spcAft>
              <a:buNone/>
            </a:pPr>
            <a:r>
              <a:t/>
            </a:r>
            <a:endParaRPr b="1" sz="1100"/>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Determining comparable location metric (county vs. zip codes, etc.) </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Determining comparable time data sets (same end month or year)</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Determining if race category methodologies were the same between </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sp>
        <p:nvSpPr>
          <p:cNvPr id="215" name="Google Shape;215;p24"/>
          <p:cNvSpPr txBox="1"/>
          <p:nvPr>
            <p:ph idx="1" type="body"/>
          </p:nvPr>
        </p:nvSpPr>
        <p:spPr>
          <a:xfrm>
            <a:off x="4689025" y="2055850"/>
            <a:ext cx="3893400" cy="20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sz="1100">
              <a:latin typeface="Arial"/>
              <a:ea typeface="Arial"/>
              <a:cs typeface="Arial"/>
              <a:sym typeface="Arial"/>
            </a:endParaRPr>
          </a:p>
          <a:p>
            <a:pPr indent="0" lvl="0" marL="457200" rtl="0" algn="l">
              <a:spcBef>
                <a:spcPts val="0"/>
              </a:spcBef>
              <a:spcAft>
                <a:spcPts val="0"/>
              </a:spcAft>
              <a:buNone/>
            </a:pPr>
            <a:r>
              <a:t/>
            </a:r>
            <a:endParaRPr b="1" sz="1100">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No Somerville in Census data (13th county) … needed to adjust in other sources</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Determining what metric to use for criminal factor? Family violence vs. other</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Determining what metrics to use for demographic factors? </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0" lvl="0" marL="457200" rtl="0" algn="l">
              <a:spcBef>
                <a:spcPts val="0"/>
              </a:spcBef>
              <a:spcAft>
                <a:spcPts val="0"/>
              </a:spcAft>
              <a:buNone/>
            </a:pP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730725" y="1318650"/>
            <a:ext cx="69330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Cleanup &amp; Exploration</a:t>
            </a:r>
            <a:endParaRPr/>
          </a:p>
          <a:p>
            <a:pPr indent="0" lvl="0" marL="0" rtl="0" algn="l">
              <a:spcBef>
                <a:spcPts val="0"/>
              </a:spcBef>
              <a:spcAft>
                <a:spcPts val="0"/>
              </a:spcAft>
              <a:buNone/>
            </a:pPr>
            <a:r>
              <a:t/>
            </a:r>
            <a:endParaRPr b="0"/>
          </a:p>
        </p:txBody>
      </p:sp>
      <p:sp>
        <p:nvSpPr>
          <p:cNvPr id="221" name="Google Shape;221;p25"/>
          <p:cNvSpPr txBox="1"/>
          <p:nvPr>
            <p:ph idx="1" type="body"/>
          </p:nvPr>
        </p:nvSpPr>
        <p:spPr>
          <a:xfrm>
            <a:off x="730725" y="19138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Examples</a:t>
            </a:r>
            <a:r>
              <a:rPr b="1" lang="en-GB" sz="1100"/>
              <a:t>:</a:t>
            </a:r>
            <a:br>
              <a:rPr b="1" lang="en-GB" sz="1100">
                <a:latin typeface="Arial"/>
                <a:ea typeface="Arial"/>
                <a:cs typeface="Arial"/>
                <a:sym typeface="Arial"/>
              </a:rPr>
            </a:br>
            <a:endParaRPr b="1" sz="1100">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____</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b="1" sz="1100">
              <a:solidFill>
                <a:schemeClr val="dk2"/>
              </a:solidFill>
            </a:endParaRPr>
          </a:p>
        </p:txBody>
      </p:sp>
      <p:pic>
        <p:nvPicPr>
          <p:cNvPr id="222" name="Google Shape;222;p25"/>
          <p:cNvPicPr preferRelativeResize="0"/>
          <p:nvPr/>
        </p:nvPicPr>
        <p:blipFill>
          <a:blip r:embed="rId3">
            <a:alphaModFix/>
          </a:blip>
          <a:stretch>
            <a:fillRect/>
          </a:stretch>
        </p:blipFill>
        <p:spPr>
          <a:xfrm>
            <a:off x="113775" y="2009300"/>
            <a:ext cx="8570976" cy="28100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26"/>
          <p:cNvSpPr txBox="1"/>
          <p:nvPr>
            <p:ph idx="1" type="body"/>
          </p:nvPr>
        </p:nvSpPr>
        <p:spPr>
          <a:xfrm>
            <a:off x="806925" y="1913825"/>
            <a:ext cx="44025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t>Steps taken to analyze the data:</a:t>
            </a:r>
            <a:br>
              <a:rPr b="1" lang="en-GB" sz="1100">
                <a:latin typeface="Arial"/>
                <a:ea typeface="Arial"/>
                <a:cs typeface="Arial"/>
                <a:sym typeface="Arial"/>
              </a:rPr>
            </a:br>
            <a:endParaRPr b="1" sz="1100">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Utilized three data sets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Selected common field</a:t>
            </a:r>
            <a:br>
              <a:rPr lang="en-GB" sz="1100">
                <a:solidFill>
                  <a:srgbClr val="000000"/>
                </a:solidFill>
                <a:latin typeface="Arial"/>
                <a:ea typeface="Arial"/>
                <a:cs typeface="Arial"/>
                <a:sym typeface="Arial"/>
              </a:rPr>
            </a:b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Merged three data sets into one dataframe</a:t>
            </a:r>
            <a:endParaRPr sz="1100">
              <a:solidFill>
                <a:srgbClr val="000000"/>
              </a:solidFill>
              <a:latin typeface="Arial"/>
              <a:ea typeface="Arial"/>
              <a:cs typeface="Arial"/>
              <a:sym typeface="Arial"/>
            </a:endParaRPr>
          </a:p>
          <a:p>
            <a:pPr indent="0" lvl="0" marL="457200" rtl="0" algn="l">
              <a:spcBef>
                <a:spcPts val="0"/>
              </a:spcBef>
              <a:spcAft>
                <a:spcPts val="0"/>
              </a:spcAft>
              <a:buNone/>
            </a:pPr>
            <a:r>
              <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GB" sz="1100">
                <a:solidFill>
                  <a:srgbClr val="000000"/>
                </a:solidFill>
                <a:latin typeface="Arial"/>
                <a:ea typeface="Arial"/>
                <a:cs typeface="Arial"/>
                <a:sym typeface="Arial"/>
              </a:rPr>
              <a:t>Assessed linear relationships</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p:txBody>
      </p:sp>
      <p:sp>
        <p:nvSpPr>
          <p:cNvPr id="228" name="Google Shape;228;p26"/>
          <p:cNvSpPr txBox="1"/>
          <p:nvPr>
            <p:ph type="title"/>
          </p:nvPr>
        </p:nvSpPr>
        <p:spPr>
          <a:xfrm>
            <a:off x="730725" y="1318650"/>
            <a:ext cx="5424900" cy="6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 Analysis </a:t>
            </a:r>
            <a:endParaRPr b="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